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 id="264" r:id="rId9"/>
    <p:sldId id="265" r:id="rId10"/>
    <p:sldId id="267" r:id="rId11"/>
    <p:sldId id="269" r:id="rId12"/>
    <p:sldId id="268" r:id="rId13"/>
    <p:sldId id="270" r:id="rId14"/>
    <p:sldId id="272" r:id="rId15"/>
    <p:sldId id="273" r:id="rId16"/>
    <p:sldId id="271" r:id="rId17"/>
    <p:sldId id="274" r:id="rId18"/>
    <p:sldId id="275" r:id="rId19"/>
    <p:sldId id="276"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p:scale>
          <a:sx n="80" d="100"/>
          <a:sy n="80" d="100"/>
        </p:scale>
        <p:origin x="-18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3"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8" y="3996268"/>
            <a:ext cx="6987644"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a:xfrm>
            <a:off x="5332414" y="5883276"/>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81674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2"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783573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4"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3"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063431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6"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1"/>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3" y="3428999"/>
            <a:ext cx="8532814"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Editar el estilo de texto del patrón</a:t>
            </a:r>
          </a:p>
        </p:txBody>
      </p:sp>
      <p:sp>
        <p:nvSpPr>
          <p:cNvPr id="3" name="Text Placeholder 2"/>
          <p:cNvSpPr>
            <a:spLocks noGrp="1"/>
          </p:cNvSpPr>
          <p:nvPr>
            <p:ph type="body" idx="1"/>
          </p:nvPr>
        </p:nvSpPr>
        <p:spPr>
          <a:xfrm>
            <a:off x="1484312"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916391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3" y="4777381"/>
            <a:ext cx="10018709"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29326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6"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1"/>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09"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1484313" y="4775200"/>
            <a:ext cx="10018709"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575475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1"/>
            <a:ext cx="10018713"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853675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057945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7" y="685800"/>
            <a:ext cx="1770370"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90027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9" y="5867132"/>
            <a:ext cx="551166" cy="365125"/>
          </a:xfrm>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118213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80"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81231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3" y="2667000"/>
            <a:ext cx="4895054"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1"/>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17440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80"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484312"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8"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CD89838-6487-4CB2-BF08-22AA628220F3}" type="datetimeFigureOut">
              <a:rPr lang="es-ES" smtClean="0"/>
              <a:t>17/08/2019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85157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CD89838-6487-4CB2-BF08-22AA628220F3}" type="datetimeFigureOut">
              <a:rPr lang="es-ES" smtClean="0"/>
              <a:t>17/08/2019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617116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89838-6487-4CB2-BF08-22AA628220F3}" type="datetimeFigureOut">
              <a:rPr lang="es-ES" smtClean="0"/>
              <a:t>17/08/2019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85119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4" y="1600200"/>
            <a:ext cx="3549122"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5"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4" y="2971800"/>
            <a:ext cx="3549122"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48084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3"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2530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4" y="1"/>
            <a:ext cx="2436812"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1"/>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1" y="2667000"/>
            <a:ext cx="10018713" cy="3124201"/>
          </a:xfrm>
          <a:prstGeom prst="rect">
            <a:avLst/>
          </a:prstGeom>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6"/>
            <a:ext cx="1143001"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D89838-6487-4CB2-BF08-22AA628220F3}" type="datetimeFigureOut">
              <a:rPr lang="es-ES" smtClean="0"/>
              <a:t>17/08/2019</a:t>
            </a:fld>
            <a:endParaRPr lang="es-ES"/>
          </a:p>
        </p:txBody>
      </p:sp>
      <p:sp>
        <p:nvSpPr>
          <p:cNvPr id="5" name="Footer Placeholder 4"/>
          <p:cNvSpPr>
            <a:spLocks noGrp="1"/>
          </p:cNvSpPr>
          <p:nvPr>
            <p:ph type="ftr" sz="quarter" idx="3"/>
          </p:nvPr>
        </p:nvSpPr>
        <p:spPr>
          <a:xfrm>
            <a:off x="2572279" y="5883276"/>
            <a:ext cx="7084178"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9" y="5883276"/>
            <a:ext cx="551166"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4DD97C6-6C68-43CB-A374-0BEC2CB99C1A}" type="slidenum">
              <a:rPr lang="es-ES" smtClean="0"/>
              <a:t>‹Nº›</a:t>
            </a:fld>
            <a:endParaRPr lang="es-ES"/>
          </a:p>
        </p:txBody>
      </p:sp>
    </p:spTree>
    <p:extLst>
      <p:ext uri="{BB962C8B-B14F-4D97-AF65-F5344CB8AC3E}">
        <p14:creationId xmlns:p14="http://schemas.microsoft.com/office/powerpoint/2010/main" val="719102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80920" y="507912"/>
            <a:ext cx="9174188" cy="1569660"/>
          </a:xfrm>
          <a:prstGeom prst="rect">
            <a:avLst/>
          </a:prstGeom>
          <a:noFill/>
        </p:spPr>
        <p:txBody>
          <a:bodyPr wrap="square" lIns="91440" tIns="45720" rIns="91440" bIns="45720">
            <a:spAutoFit/>
          </a:bodyPr>
          <a:lstStyle/>
          <a:p>
            <a:pPr algn="ctr"/>
            <a:r>
              <a:rPr lang="es-ES" sz="9600" b="1" cap="none" spc="0" dirty="0" smtClean="0">
                <a:ln w="12700">
                  <a:solidFill>
                    <a:sysClr val="windowText" lastClr="000000"/>
                  </a:solidFill>
                  <a:prstDash val="solid"/>
                </a:ln>
                <a:solidFill>
                  <a:srgbClr val="92D050"/>
                </a:solidFill>
                <a:effectLst>
                  <a:innerShdw blurRad="177800">
                    <a:schemeClr val="accent3">
                      <a:lumMod val="50000"/>
                    </a:schemeClr>
                  </a:innerShdw>
                </a:effectLst>
              </a:rPr>
              <a:t>Seminario 2019</a:t>
            </a:r>
            <a:endParaRPr lang="es-ES" sz="9600" b="1" cap="none" spc="0" dirty="0">
              <a:ln w="12700">
                <a:solidFill>
                  <a:sysClr val="windowText" lastClr="000000"/>
                </a:solidFill>
                <a:prstDash val="solid"/>
              </a:ln>
              <a:solidFill>
                <a:srgbClr val="92D050"/>
              </a:solidFill>
              <a:effectLst>
                <a:innerShdw blurRad="177800">
                  <a:schemeClr val="accent3">
                    <a:lumMod val="50000"/>
                  </a:schemeClr>
                </a:innerShdw>
              </a:effectLst>
            </a:endParaRP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4869" y="2077572"/>
            <a:ext cx="5691353" cy="42502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13834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4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¿CÓMO FACILITAMOS EL DESARROLLO DE APRENDIZAJE DE LOS ALUMNOS?</a:t>
            </a:r>
            <a:endParaRPr lang="es-GT"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1484311" y="2667000"/>
            <a:ext cx="5094619" cy="3124201"/>
          </a:xfrm>
        </p:spPr>
        <p:txBody>
          <a:bodyPr>
            <a:normAutofit/>
          </a:bodyPr>
          <a:lstStyle/>
          <a:p>
            <a:r>
              <a:rPr lang="es-MX" sz="3200" dirty="0"/>
              <a:t>Para poder mejorar el aprendizaje de los alumnos debemos enseñarles a que tengan sus propias ideas sobre </a:t>
            </a:r>
            <a:r>
              <a:rPr lang="es-MX" sz="3200" dirty="0" smtClean="0"/>
              <a:t>todo lo que se le plantea.</a:t>
            </a:r>
            <a:endParaRPr lang="es-GT" sz="32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070" y="2954403"/>
            <a:ext cx="3749386" cy="309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357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84311" y="685801"/>
            <a:ext cx="10018713" cy="1879269"/>
          </a:xfrm>
        </p:spPr>
        <p:txBody>
          <a:bodyPr>
            <a:noAutofit/>
          </a:bodyPr>
          <a:lstStyle/>
          <a:p>
            <a:r>
              <a:rPr lang="es-MX" sz="4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¿CÓMO INFLUYE EL SISTEMA EDUCATIVO EN EL APRENDIZAJE DEL ESTUDIANTE?</a:t>
            </a:r>
            <a:endParaRPr lang="es-GT"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1484311" y="2667000"/>
            <a:ext cx="4845237" cy="3124201"/>
          </a:xfrm>
        </p:spPr>
        <p:txBody>
          <a:bodyPr>
            <a:normAutofit/>
          </a:bodyPr>
          <a:lstStyle/>
          <a:p>
            <a:r>
              <a:rPr lang="es-MX" sz="2800" dirty="0"/>
              <a:t>El sistema educativo influye de una manera sorprendente con los estudiantes ya que ellos se encargan de enseñarles lo que ellos saben y lo que se les pide por medio del ministerio de </a:t>
            </a:r>
            <a:r>
              <a:rPr lang="es-MX" sz="2800" dirty="0" smtClean="0"/>
              <a:t>educación. </a:t>
            </a:r>
            <a:endParaRPr lang="es-GT" sz="28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446" y="2760271"/>
            <a:ext cx="3810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707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VALORES APLICADOS EN LA INVESTIGACIÓN</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2089952" y="2560122"/>
            <a:ext cx="3752707" cy="3436917"/>
          </a:xfrm>
        </p:spPr>
        <p:txBody>
          <a:bodyPr>
            <a:normAutofit lnSpcReduction="10000"/>
          </a:bodyPr>
          <a:lstStyle/>
          <a:p>
            <a:r>
              <a:rPr lang="es-MX" dirty="0" smtClean="0"/>
              <a:t>Respeto</a:t>
            </a:r>
            <a:endParaRPr lang="es-MX" dirty="0"/>
          </a:p>
          <a:p>
            <a:r>
              <a:rPr lang="es-MX" dirty="0" smtClean="0"/>
              <a:t>Cooperación</a:t>
            </a:r>
            <a:endParaRPr lang="es-MX" dirty="0"/>
          </a:p>
          <a:p>
            <a:r>
              <a:rPr lang="es-MX" dirty="0" smtClean="0"/>
              <a:t>Paciencia</a:t>
            </a:r>
            <a:endParaRPr lang="es-MX" dirty="0"/>
          </a:p>
          <a:p>
            <a:r>
              <a:rPr lang="es-MX" dirty="0" smtClean="0"/>
              <a:t>Tolerancia</a:t>
            </a:r>
            <a:endParaRPr lang="es-MX" dirty="0"/>
          </a:p>
          <a:p>
            <a:r>
              <a:rPr lang="es-MX" dirty="0" smtClean="0"/>
              <a:t>Responsabilidad</a:t>
            </a:r>
            <a:endParaRPr lang="es-MX" dirty="0"/>
          </a:p>
          <a:p>
            <a:r>
              <a:rPr lang="es-MX" dirty="0" smtClean="0"/>
              <a:t>Humildad</a:t>
            </a:r>
            <a:endParaRPr lang="es-MX" dirty="0"/>
          </a:p>
          <a:p>
            <a:r>
              <a:rPr lang="es-MX" dirty="0" smtClean="0"/>
              <a:t>Compañerismo</a:t>
            </a:r>
            <a:endParaRPr lang="es-GT"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018" y="2554596"/>
            <a:ext cx="4830203" cy="3288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210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VALORES APLICADOS EN </a:t>
            </a:r>
            <a:r>
              <a:rPr lang="es-MX"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LA ACCIÓN</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2006826" y="2631374"/>
            <a:ext cx="3776458" cy="3567545"/>
          </a:xfrm>
        </p:spPr>
        <p:txBody>
          <a:bodyPr>
            <a:noAutofit/>
          </a:bodyPr>
          <a:lstStyle/>
          <a:p>
            <a:r>
              <a:rPr lang="es-MX" sz="3200" dirty="0" smtClean="0"/>
              <a:t>Perseverancia</a:t>
            </a:r>
            <a:r>
              <a:rPr lang="es-MX" sz="3200" dirty="0"/>
              <a:t>	</a:t>
            </a:r>
            <a:endParaRPr lang="es-MX" sz="3200" dirty="0" smtClean="0"/>
          </a:p>
          <a:p>
            <a:r>
              <a:rPr lang="es-MX" sz="3200" dirty="0" smtClean="0"/>
              <a:t>Respeto</a:t>
            </a:r>
            <a:endParaRPr lang="es-MX" sz="3200" dirty="0"/>
          </a:p>
          <a:p>
            <a:r>
              <a:rPr lang="es-MX" sz="3200" dirty="0" smtClean="0"/>
              <a:t>Disciplina</a:t>
            </a:r>
            <a:endParaRPr lang="es-MX" sz="3200" dirty="0"/>
          </a:p>
          <a:p>
            <a:r>
              <a:rPr lang="es-MX" sz="3200" dirty="0" smtClean="0"/>
              <a:t>Responsabilidad</a:t>
            </a:r>
            <a:endParaRPr lang="es-MX" sz="3200" dirty="0"/>
          </a:p>
          <a:p>
            <a:r>
              <a:rPr lang="es-MX" sz="3200" dirty="0" smtClean="0"/>
              <a:t>Cooperación</a:t>
            </a:r>
            <a:endParaRPr lang="es-MX" sz="3200" dirty="0"/>
          </a:p>
          <a:p>
            <a:r>
              <a:rPr lang="es-MX" sz="3200" dirty="0" smtClean="0"/>
              <a:t>Solidaridad</a:t>
            </a:r>
            <a:endParaRPr lang="es-GT"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5192" y="2676525"/>
            <a:ext cx="2143949" cy="286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593" y="2676525"/>
            <a:ext cx="2045944" cy="286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500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DESCRIPCION DE LA ACCIÓN</a:t>
            </a:r>
          </a:p>
        </p:txBody>
      </p:sp>
      <p:sp>
        <p:nvSpPr>
          <p:cNvPr id="3" name="2 Marcador de contenido"/>
          <p:cNvSpPr>
            <a:spLocks noGrp="1"/>
          </p:cNvSpPr>
          <p:nvPr>
            <p:ph idx="1"/>
          </p:nvPr>
        </p:nvSpPr>
        <p:spPr>
          <a:xfrm>
            <a:off x="6222565" y="2607624"/>
            <a:ext cx="5201497" cy="3124201"/>
          </a:xfrm>
        </p:spPr>
        <p:txBody>
          <a:bodyPr/>
          <a:lstStyle/>
          <a:p>
            <a:r>
              <a:rPr lang="es-MX" dirty="0"/>
              <a:t>La acción que </a:t>
            </a:r>
            <a:r>
              <a:rPr lang="es-MX" dirty="0" smtClean="0"/>
              <a:t>nosotros </a:t>
            </a:r>
            <a:r>
              <a:rPr lang="es-MX" dirty="0"/>
              <a:t>como comunidad </a:t>
            </a:r>
            <a:r>
              <a:rPr lang="es-MX" dirty="0" smtClean="0"/>
              <a:t>decidimos  realizar como </a:t>
            </a:r>
            <a:r>
              <a:rPr lang="es-MX" dirty="0"/>
              <a:t>tal fue </a:t>
            </a:r>
            <a:r>
              <a:rPr lang="es-MX" dirty="0" smtClean="0"/>
              <a:t>llevar </a:t>
            </a:r>
            <a:r>
              <a:rPr lang="es-MX" dirty="0"/>
              <a:t>unas estanterías pero pensando </a:t>
            </a:r>
            <a:r>
              <a:rPr lang="es-MX" dirty="0" smtClean="0"/>
              <a:t>en lo </a:t>
            </a:r>
            <a:r>
              <a:rPr lang="es-MX" dirty="0"/>
              <a:t>útil que a ellos les </a:t>
            </a:r>
            <a:r>
              <a:rPr lang="es-MX" dirty="0" smtClean="0"/>
              <a:t>seria para que ellos guarden </a:t>
            </a:r>
            <a:r>
              <a:rPr lang="es-MX" dirty="0"/>
              <a:t>su material de estudio</a:t>
            </a:r>
            <a:endParaRPr lang="es-GT"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701" y="2462151"/>
            <a:ext cx="3297135" cy="385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8825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RESULTADOS DE LA ACCION</a:t>
            </a:r>
          </a:p>
        </p:txBody>
      </p:sp>
      <p:sp>
        <p:nvSpPr>
          <p:cNvPr id="3" name="2 Marcador de contenido"/>
          <p:cNvSpPr>
            <a:spLocks noGrp="1"/>
          </p:cNvSpPr>
          <p:nvPr>
            <p:ph idx="1"/>
          </p:nvPr>
        </p:nvSpPr>
        <p:spPr>
          <a:xfrm>
            <a:off x="1484311" y="2667000"/>
            <a:ext cx="4987741" cy="3124201"/>
          </a:xfrm>
        </p:spPr>
        <p:txBody>
          <a:bodyPr>
            <a:normAutofit/>
          </a:bodyPr>
          <a:lstStyle/>
          <a:p>
            <a:r>
              <a:rPr lang="es-MX" sz="3200" dirty="0"/>
              <a:t>D</a:t>
            </a:r>
            <a:r>
              <a:rPr lang="es-MX" sz="3200" dirty="0" smtClean="0"/>
              <a:t>e </a:t>
            </a:r>
            <a:r>
              <a:rPr lang="es-MX" sz="3200" dirty="0"/>
              <a:t>los resultados que se ha podido o se puede llegar a dar es que las estanterías obsequiadas al área de electrónica servirán para futuras generaciones</a:t>
            </a:r>
            <a:endParaRPr lang="es-GT" sz="32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297" y="2837625"/>
            <a:ext cx="5116044" cy="280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0178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HALLAZGOS</a:t>
            </a:r>
          </a:p>
        </p:txBody>
      </p:sp>
      <p:sp>
        <p:nvSpPr>
          <p:cNvPr id="3" name="2 Marcador de contenido"/>
          <p:cNvSpPr>
            <a:spLocks noGrp="1"/>
          </p:cNvSpPr>
          <p:nvPr>
            <p:ph idx="1"/>
          </p:nvPr>
        </p:nvSpPr>
        <p:spPr>
          <a:xfrm>
            <a:off x="1484312" y="2315688"/>
            <a:ext cx="5664634" cy="3728852"/>
          </a:xfrm>
        </p:spPr>
        <p:txBody>
          <a:bodyPr/>
          <a:lstStyle/>
          <a:p>
            <a:r>
              <a:rPr lang="es-MX" dirty="0"/>
              <a:t>Para el trabajo de educación de calidad se tuvieron distintas situaciones que nos pudieron ayudar para poder hacer un buen trabajo con los jóvenes, lo positivo que tuvimos fue que tuvimos la oportunidad de llevar un poco de conocimiento a los alumnos y pudimos conocer un poco sus puntos de vista</a:t>
            </a:r>
            <a:endParaRPr lang="es-GT"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51" y="2588243"/>
            <a:ext cx="4792201" cy="299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68475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CONCLUSIONES</a:t>
            </a:r>
          </a:p>
        </p:txBody>
      </p:sp>
      <p:sp>
        <p:nvSpPr>
          <p:cNvPr id="3" name="2 Marcador de contenido"/>
          <p:cNvSpPr>
            <a:spLocks noGrp="1"/>
          </p:cNvSpPr>
          <p:nvPr>
            <p:ph idx="1"/>
          </p:nvPr>
        </p:nvSpPr>
        <p:spPr>
          <a:xfrm>
            <a:off x="1107824" y="2179977"/>
            <a:ext cx="5605155" cy="3693225"/>
          </a:xfrm>
        </p:spPr>
        <p:txBody>
          <a:bodyPr>
            <a:noAutofit/>
          </a:bodyPr>
          <a:lstStyle/>
          <a:p>
            <a:r>
              <a:rPr lang="es-MX" sz="2800" dirty="0"/>
              <a:t>Dentro del análisis </a:t>
            </a:r>
            <a:r>
              <a:rPr lang="es-MX" sz="2800" dirty="0" smtClean="0"/>
              <a:t>nos </a:t>
            </a:r>
            <a:r>
              <a:rPr lang="es-MX" sz="2800" dirty="0"/>
              <a:t>dimos cuenta que los maestros están capacitados para poder dar una buena educación de calidad y que de igual manera en el establecimiento contamos con una buena educación </a:t>
            </a:r>
            <a:endParaRPr lang="es-GT" sz="28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979" y="2386941"/>
            <a:ext cx="5300391" cy="344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7139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PROPUESTAS</a:t>
            </a:r>
          </a:p>
        </p:txBody>
      </p:sp>
      <p:sp>
        <p:nvSpPr>
          <p:cNvPr id="3" name="2 Marcador de contenido"/>
          <p:cNvSpPr>
            <a:spLocks noGrp="1"/>
          </p:cNvSpPr>
          <p:nvPr>
            <p:ph idx="1"/>
          </p:nvPr>
        </p:nvSpPr>
        <p:spPr>
          <a:xfrm>
            <a:off x="1484312" y="2458192"/>
            <a:ext cx="5427128" cy="3526972"/>
          </a:xfrm>
        </p:spPr>
        <p:txBody>
          <a:bodyPr>
            <a:normAutofit fontScale="92500" lnSpcReduction="10000"/>
          </a:bodyPr>
          <a:lstStyle/>
          <a:p>
            <a:r>
              <a:rPr lang="es-MX" sz="3200" dirty="0" smtClean="0"/>
              <a:t>Es </a:t>
            </a:r>
            <a:r>
              <a:rPr lang="es-MX" sz="3200" dirty="0"/>
              <a:t>necesario cambiar a un nuevo modelo de enseñanza para mejorar el proceso de aprendizaje en los estudiantes porque lo importantes es que ellos puedan desarrollar habilidades y puedan lograr analizar las cosas</a:t>
            </a:r>
            <a:r>
              <a:rPr lang="es-MX" sz="3200" dirty="0" smtClean="0"/>
              <a:t>.</a:t>
            </a:r>
            <a:endParaRPr lang="es-MX"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2933" y="2790701"/>
            <a:ext cx="4944421" cy="302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34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6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GRACIAS POR SU ATENCIÓN </a:t>
            </a:r>
            <a:endParaRPr lang="es-GT"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5081" y="2229896"/>
            <a:ext cx="6935189" cy="3907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4668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03361" y="476250"/>
            <a:ext cx="10018713" cy="5505450"/>
          </a:xfrm>
        </p:spPr>
        <p:txBody>
          <a:bodyPr>
            <a:normAutofit fontScale="90000"/>
          </a:bodyPr>
          <a:lstStyle/>
          <a:p>
            <a:pPr>
              <a:lnSpc>
                <a:spcPct val="115000"/>
              </a:lnSpc>
              <a:spcAft>
                <a:spcPts val="1000"/>
              </a:spcAft>
            </a:pPr>
            <a:r>
              <a:rPr lang="es-GT"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a:ea typeface="Times New Roman"/>
                <a:cs typeface="Times New Roman"/>
              </a:rPr>
              <a:t>Plan Nacional de Desarrollo K'atun Nuestra Guatemala 2032, los Objetivos de Desarrollo Sostenible y la Diversidad Cultural y Lingüística de </a:t>
            </a:r>
            <a:r>
              <a:rPr lang="es-GT" sz="6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a:ea typeface="Times New Roman"/>
                <a:cs typeface="Times New Roman"/>
              </a:rPr>
              <a:t>Guatemala</a:t>
            </a:r>
            <a:endParaRPr lang="es-GT"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3452912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GT" sz="7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cs typeface="Arial" pitchFamily="34" charset="0"/>
              </a:rPr>
              <a:t>EDUCACIÓN DE CALIDAD</a:t>
            </a:r>
            <a:endParaRPr lang="es-GT" sz="7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cs typeface="Arial" pitchFamily="34" charset="0"/>
            </a:endParaRPr>
          </a:p>
        </p:txBody>
      </p:sp>
      <p:pic>
        <p:nvPicPr>
          <p:cNvPr id="5" name="4 Marcador de contenido"/>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22513" y="2743200"/>
            <a:ext cx="4894262" cy="3124200"/>
          </a:xfrm>
        </p:spPr>
      </p:pic>
      <p:pic>
        <p:nvPicPr>
          <p:cNvPr id="6" name="5 Marcador de contenido"/>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581900" y="2635250"/>
            <a:ext cx="3143250" cy="3270250"/>
          </a:xfrm>
        </p:spPr>
      </p:pic>
    </p:spTree>
    <p:extLst>
      <p:ext uri="{BB962C8B-B14F-4D97-AF65-F5344CB8AC3E}">
        <p14:creationId xmlns:p14="http://schemas.microsoft.com/office/powerpoint/2010/main" val="26496162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98614" y="590550"/>
            <a:ext cx="10018711" cy="1123950"/>
          </a:xfrm>
        </p:spPr>
        <p:txBody>
          <a:bodyPr>
            <a:normAutofit/>
          </a:bodyPr>
          <a:lstStyle/>
          <a:p>
            <a:r>
              <a:rPr lang="es-GT"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cs typeface="Arial" pitchFamily="34" charset="0"/>
              </a:rPr>
              <a:t>INTEGRANTES</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cs typeface="Arial" pitchFamily="34" charset="0"/>
            </a:endParaRPr>
          </a:p>
        </p:txBody>
      </p:sp>
      <p:sp>
        <p:nvSpPr>
          <p:cNvPr id="3" name="2 Marcador de texto"/>
          <p:cNvSpPr>
            <a:spLocks noGrp="1"/>
          </p:cNvSpPr>
          <p:nvPr>
            <p:ph type="body" idx="1"/>
          </p:nvPr>
        </p:nvSpPr>
        <p:spPr>
          <a:xfrm>
            <a:off x="1770063" y="2076450"/>
            <a:ext cx="10018713" cy="3810000"/>
          </a:xfrm>
        </p:spPr>
        <p:txBody>
          <a:bodyPr>
            <a:normAutofit fontScale="25000" lnSpcReduction="20000"/>
          </a:bodyPr>
          <a:lstStyle/>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Carreto Cardona Jennyfer Dulce J</a:t>
            </a:r>
            <a:r>
              <a:rPr lang="es-GT" sz="11200" b="1" dirty="0" smtClean="0">
                <a:latin typeface="Arial" pitchFamily="34" charset="0"/>
                <a:ea typeface="Calibri"/>
                <a:cs typeface="Arial" pitchFamily="34" charset="0"/>
              </a:rPr>
              <a:t>.</a:t>
            </a:r>
            <a:endParaRPr lang="es-GT" sz="11200" b="1" dirty="0">
              <a:latin typeface="Arial" pitchFamily="34" charset="0"/>
              <a:ea typeface="Calibri"/>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Castrillo Rosales Katerine </a:t>
            </a:r>
            <a:r>
              <a:rPr lang="es-GT" sz="11200" b="1" dirty="0" smtClean="0">
                <a:latin typeface="Arial" pitchFamily="34" charset="0"/>
                <a:ea typeface="Calibri"/>
                <a:cs typeface="Arial" pitchFamily="34" charset="0"/>
              </a:rPr>
              <a:t>Gisselle</a:t>
            </a:r>
            <a:endParaRPr lang="es-GT" sz="11200" b="1" dirty="0">
              <a:latin typeface="Arial" pitchFamily="34" charset="0"/>
              <a:ea typeface="Times New Roman"/>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Contreras López Jessica </a:t>
            </a:r>
            <a:r>
              <a:rPr lang="es-GT" sz="11200" b="1" dirty="0" smtClean="0">
                <a:latin typeface="Arial" pitchFamily="34" charset="0"/>
                <a:ea typeface="Calibri"/>
                <a:cs typeface="Arial" pitchFamily="34" charset="0"/>
              </a:rPr>
              <a:t>Fabiola</a:t>
            </a:r>
            <a:endParaRPr lang="es-GT" sz="11200" b="1" dirty="0">
              <a:latin typeface="Arial" pitchFamily="34" charset="0"/>
              <a:ea typeface="Calibri"/>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De León Mérida Ángela </a:t>
            </a:r>
            <a:r>
              <a:rPr lang="es-GT" sz="11200" b="1" dirty="0" smtClean="0">
                <a:latin typeface="Arial" pitchFamily="34" charset="0"/>
                <a:ea typeface="Calibri"/>
                <a:cs typeface="Arial" pitchFamily="34" charset="0"/>
              </a:rPr>
              <a:t>Pamela</a:t>
            </a:r>
            <a:endParaRPr lang="es-GT" sz="11200" b="1" dirty="0">
              <a:latin typeface="Arial" pitchFamily="34" charset="0"/>
              <a:ea typeface="Times New Roman"/>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García Yoc Odilia </a:t>
            </a:r>
            <a:r>
              <a:rPr lang="es-GT" sz="11200" b="1" dirty="0" smtClean="0">
                <a:latin typeface="Arial" pitchFamily="34" charset="0"/>
                <a:ea typeface="Calibri"/>
                <a:cs typeface="Arial" pitchFamily="34" charset="0"/>
              </a:rPr>
              <a:t>Gabriela</a:t>
            </a:r>
            <a:endParaRPr lang="es-GT" sz="11200" b="1" dirty="0">
              <a:latin typeface="Arial" pitchFamily="34" charset="0"/>
              <a:ea typeface="Calibri"/>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Lima Estrada Erick </a:t>
            </a:r>
            <a:r>
              <a:rPr lang="es-GT" sz="11200" b="1" dirty="0" smtClean="0">
                <a:latin typeface="Arial" pitchFamily="34" charset="0"/>
                <a:ea typeface="Calibri"/>
                <a:cs typeface="Arial" pitchFamily="34" charset="0"/>
              </a:rPr>
              <a:t>Esmayli</a:t>
            </a:r>
            <a:endParaRPr lang="es-GT" sz="11200" b="1" dirty="0">
              <a:latin typeface="Arial" pitchFamily="34" charset="0"/>
              <a:ea typeface="Times New Roman"/>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Pérez Mateo Ana </a:t>
            </a:r>
            <a:r>
              <a:rPr lang="es-GT" sz="11200" b="1" dirty="0" smtClean="0">
                <a:latin typeface="Arial" pitchFamily="34" charset="0"/>
                <a:ea typeface="Calibri"/>
                <a:cs typeface="Arial" pitchFamily="34" charset="0"/>
              </a:rPr>
              <a:t>Gabriela</a:t>
            </a:r>
            <a:endParaRPr lang="es-GT" sz="11200" b="1" dirty="0">
              <a:latin typeface="Arial" pitchFamily="34" charset="0"/>
              <a:ea typeface="Calibri"/>
              <a:cs typeface="Arial" pitchFamily="34" charset="0"/>
            </a:endParaRPr>
          </a:p>
          <a:p>
            <a:pPr marL="342900" lvl="0" indent="-342900" algn="l">
              <a:lnSpc>
                <a:spcPct val="120000"/>
              </a:lnSpc>
              <a:spcAft>
                <a:spcPts val="0"/>
              </a:spcAft>
              <a:buFont typeface="Symbol"/>
              <a:buChar char=""/>
            </a:pPr>
            <a:r>
              <a:rPr lang="es-GT" sz="11200" b="1" dirty="0">
                <a:latin typeface="Arial" pitchFamily="34" charset="0"/>
                <a:ea typeface="Calibri"/>
                <a:cs typeface="Arial" pitchFamily="34" charset="0"/>
              </a:rPr>
              <a:t>Ventura Mejía Brayan Josué</a:t>
            </a:r>
          </a:p>
          <a:p>
            <a:endParaRPr lang="es-GT" dirty="0"/>
          </a:p>
        </p:txBody>
      </p:sp>
    </p:spTree>
    <p:extLst>
      <p:ext uri="{BB962C8B-B14F-4D97-AF65-F5344CB8AC3E}">
        <p14:creationId xmlns:p14="http://schemas.microsoft.com/office/powerpoint/2010/main" val="178319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OBJETIVO GENERAL</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1484312" y="2667000"/>
            <a:ext cx="4429600" cy="3124201"/>
          </a:xfrm>
        </p:spPr>
        <p:txBody>
          <a:bodyPr>
            <a:noAutofit/>
          </a:bodyPr>
          <a:lstStyle/>
          <a:p>
            <a:r>
              <a:rPr lang="es-MX" sz="3600" dirty="0"/>
              <a:t>Nuestro objetivo es dar a conocer que es la educación de calidad y como esto influye en el desarrollo </a:t>
            </a:r>
            <a:r>
              <a:rPr lang="es-MX" sz="3600" dirty="0" smtClean="0"/>
              <a:t>social.</a:t>
            </a:r>
            <a:endParaRPr lang="es-GT" sz="3600" dirty="0"/>
          </a:p>
        </p:txBody>
      </p:sp>
      <p:pic>
        <p:nvPicPr>
          <p:cNvPr id="1026" name="Picture 2" descr="Resultado de imagen para educacion de calid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950" y="2802577"/>
            <a:ext cx="5079346" cy="285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921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1484311" y="685801"/>
            <a:ext cx="10018713" cy="1463633"/>
          </a:xfrm>
        </p:spPr>
        <p:txBody>
          <a:bodyPr>
            <a:normAutofit/>
          </a:bodyPr>
          <a:lstStyle/>
          <a:p>
            <a:r>
              <a:rPr lang="es-GT"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OBJETI VOS ESPECIFICOS</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8" name="7 Marcador de contenido"/>
          <p:cNvSpPr>
            <a:spLocks noGrp="1"/>
          </p:cNvSpPr>
          <p:nvPr>
            <p:ph idx="1"/>
          </p:nvPr>
        </p:nvSpPr>
        <p:spPr>
          <a:xfrm>
            <a:off x="1484312" y="2339440"/>
            <a:ext cx="5439002" cy="3451762"/>
          </a:xfrm>
        </p:spPr>
        <p:txBody>
          <a:bodyPr>
            <a:noAutofit/>
          </a:bodyPr>
          <a:lstStyle/>
          <a:p>
            <a:r>
              <a:rPr lang="es-GT" sz="2800" dirty="0">
                <a:latin typeface="Arial"/>
                <a:ea typeface="Times New Roman"/>
              </a:rPr>
              <a:t>Inculcar en los jóvenes que es importante recibir educación ya que con ella podemos tener un futuro. </a:t>
            </a:r>
            <a:endParaRPr lang="es-GT" sz="2800" dirty="0" smtClean="0">
              <a:latin typeface="Arial"/>
              <a:ea typeface="Times New Roman"/>
            </a:endParaRPr>
          </a:p>
          <a:p>
            <a:r>
              <a:rPr lang="es-GT" sz="2800" dirty="0">
                <a:latin typeface="Arial"/>
                <a:ea typeface="Times New Roman"/>
              </a:rPr>
              <a:t>Fomentar en los estudiantes la buena educación y enseñarles de una manera creativa o dinámica, que el estudiar es un factor importante </a:t>
            </a:r>
            <a:endParaRPr lang="es-GT" sz="2800" dirty="0"/>
          </a:p>
        </p:txBody>
      </p:sp>
      <p:pic>
        <p:nvPicPr>
          <p:cNvPr id="2050" name="Picture 2" descr="Resultado de imagen para educacion de calid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495" y="2486581"/>
            <a:ext cx="3943309" cy="275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689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84311" y="685803"/>
            <a:ext cx="10018713" cy="1036120"/>
          </a:xfrm>
        </p:spPr>
        <p:txBody>
          <a:bodyPr>
            <a:normAutofit/>
          </a:bodyPr>
          <a:lstStyle/>
          <a:p>
            <a:r>
              <a:rPr lang="es-GT"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JUSTIFICACIÓN</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1484311" y="2667000"/>
            <a:ext cx="5308375" cy="3124201"/>
          </a:xfrm>
        </p:spPr>
        <p:txBody>
          <a:bodyPr>
            <a:normAutofit/>
          </a:bodyPr>
          <a:lstStyle/>
          <a:p>
            <a:r>
              <a:rPr lang="es-GT" sz="2800" dirty="0">
                <a:latin typeface="Arial"/>
                <a:ea typeface="Times New Roman"/>
              </a:rPr>
              <a:t>E</a:t>
            </a:r>
            <a:r>
              <a:rPr lang="es-GT" sz="2800" dirty="0" smtClean="0">
                <a:latin typeface="Arial"/>
                <a:ea typeface="Times New Roman"/>
              </a:rPr>
              <a:t>s </a:t>
            </a:r>
            <a:r>
              <a:rPr lang="es-GT" sz="2800" dirty="0">
                <a:latin typeface="Arial"/>
                <a:ea typeface="Times New Roman"/>
              </a:rPr>
              <a:t>necesario el poder elaborar el proyecto de Investigación-acción para poder observar e </a:t>
            </a:r>
            <a:r>
              <a:rPr lang="es-GT" sz="2800" dirty="0" smtClean="0">
                <a:latin typeface="Arial"/>
                <a:ea typeface="Times New Roman"/>
              </a:rPr>
              <a:t>identificar las problemáticas que hay para no recibir una educación de calidad.  </a:t>
            </a:r>
            <a:endParaRPr lang="es-GT" sz="28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123" y="2956956"/>
            <a:ext cx="5099071" cy="252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456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84311" y="685801"/>
            <a:ext cx="10018713" cy="2033648"/>
          </a:xfrm>
        </p:spPr>
        <p:txBody>
          <a:bodyPr>
            <a:normAutofit fontScale="90000"/>
          </a:bodyPr>
          <a:lstStyle/>
          <a:p>
            <a:r>
              <a:rPr lang="es-MX"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Plan Nacional de Desarrollo </a:t>
            </a:r>
            <a:r>
              <a:rPr lang="es-MX"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K'atun</a:t>
            </a:r>
            <a:r>
              <a:rPr lang="es-MX"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Nuestra Guatemala 2032, los Objetivos de Desarrollo Sostenible y la Diversidad Cultural y Lingüística de Guatemala</a:t>
            </a:r>
            <a:endParaRPr lang="es-GT"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6448301" y="2809504"/>
            <a:ext cx="5189518" cy="3270662"/>
          </a:xfrm>
        </p:spPr>
        <p:txBody>
          <a:bodyPr>
            <a:normAutofit/>
          </a:bodyPr>
          <a:lstStyle/>
          <a:p>
            <a:r>
              <a:rPr lang="es-GT" sz="2800" dirty="0"/>
              <a:t>El plan Katún </a:t>
            </a:r>
            <a:r>
              <a:rPr lang="es-GT" sz="2800" dirty="0" smtClean="0"/>
              <a:t>2032 </a:t>
            </a:r>
            <a:r>
              <a:rPr lang="es-MX" sz="2800" dirty="0" smtClean="0"/>
              <a:t>establece </a:t>
            </a:r>
            <a:r>
              <a:rPr lang="es-MX" sz="2800" dirty="0"/>
              <a:t>cinco </a:t>
            </a:r>
            <a:r>
              <a:rPr lang="es-MX" sz="2800" dirty="0" smtClean="0"/>
              <a:t>ejes: Guatemala </a:t>
            </a:r>
            <a:r>
              <a:rPr lang="es-MX" sz="2800" dirty="0"/>
              <a:t>urbana y rural, Bienestar para las personas, </a:t>
            </a:r>
            <a:r>
              <a:rPr lang="es-MX" sz="2800" dirty="0" smtClean="0"/>
              <a:t>Riquezas, </a:t>
            </a:r>
            <a:r>
              <a:rPr lang="es-MX" sz="2800" dirty="0"/>
              <a:t>Recursos naturales para ahora y para el </a:t>
            </a:r>
            <a:r>
              <a:rPr lang="es-MX" sz="2800" dirty="0" smtClean="0"/>
              <a:t>futuro, estado </a:t>
            </a:r>
            <a:r>
              <a:rPr lang="es-MX" sz="2800" dirty="0"/>
              <a:t>garantizado de los derechos humanos.</a:t>
            </a:r>
            <a:endParaRPr lang="es-GT" sz="2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2" y="2901174"/>
            <a:ext cx="3469945" cy="348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79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GT" sz="5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¿QUÉ ES EDUCACIÓN?</a:t>
            </a:r>
            <a:endParaRPr lang="es-GT"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2 Marcador de contenido"/>
          <p:cNvSpPr>
            <a:spLocks noGrp="1"/>
          </p:cNvSpPr>
          <p:nvPr>
            <p:ph idx="1"/>
          </p:nvPr>
        </p:nvSpPr>
        <p:spPr>
          <a:xfrm>
            <a:off x="1484312" y="2667000"/>
            <a:ext cx="4868988" cy="3124201"/>
          </a:xfrm>
        </p:spPr>
        <p:txBody>
          <a:bodyPr>
            <a:normAutofit/>
          </a:bodyPr>
          <a:lstStyle/>
          <a:p>
            <a:r>
              <a:rPr lang="es-MX" sz="2800" dirty="0"/>
              <a:t>La educación es un aprendizaje en donde se logran obtener conocimientos de diferentes temas, se obtienen valores y diferentes habilidades por un grupo de personas.</a:t>
            </a:r>
            <a:endParaRPr lang="es-GT" sz="28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5801" y="2764377"/>
            <a:ext cx="5277097" cy="279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0956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TM03457496[[fn=Parallax]]</Template>
  <TotalTime>699</TotalTime>
  <Words>538</Words>
  <Application>Microsoft Office PowerPoint</Application>
  <PresentationFormat>Personalizado</PresentationFormat>
  <Paragraphs>53</Paragraphs>
  <Slides>19</Slides>
  <Notes>0</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Parallax</vt:lpstr>
      <vt:lpstr>Presentación de PowerPoint</vt:lpstr>
      <vt:lpstr>Plan Nacional de Desarrollo K'atun Nuestra Guatemala 2032, los Objetivos de Desarrollo Sostenible y la Diversidad Cultural y Lingüística de Guatemala</vt:lpstr>
      <vt:lpstr>EDUCACIÓN DE CALIDAD</vt:lpstr>
      <vt:lpstr>INTEGRANTES</vt:lpstr>
      <vt:lpstr>OBJETIVO GENERAL</vt:lpstr>
      <vt:lpstr>OBJETI VOS ESPECIFICOS</vt:lpstr>
      <vt:lpstr>JUSTIFICACIÓN</vt:lpstr>
      <vt:lpstr>Plan Nacional de Desarrollo K'atun Nuestra Guatemala 2032, los Objetivos de Desarrollo Sostenible y la Diversidad Cultural y Lingüística de Guatemala</vt:lpstr>
      <vt:lpstr>¿QUÉ ES EDUCACIÓN?</vt:lpstr>
      <vt:lpstr>¿CÓMO FACILITAMOS EL DESARROLLO DE APRENDIZAJE DE LOS ALUMNOS?</vt:lpstr>
      <vt:lpstr>¿CÓMO INFLUYE EL SISTEMA EDUCATIVO EN EL APRENDIZAJE DEL ESTUDIANTE?</vt:lpstr>
      <vt:lpstr>VALORES APLICADOS EN LA INVESTIGACIÓN</vt:lpstr>
      <vt:lpstr>VALORES APLICADOS EN LA ACCIÓN</vt:lpstr>
      <vt:lpstr>DESCRIPCION DE LA ACCIÓN</vt:lpstr>
      <vt:lpstr>RESULTADOS DE LA ACCION</vt:lpstr>
      <vt:lpstr>HALLAZGOS</vt:lpstr>
      <vt:lpstr>CONCLUSIONES</vt:lpstr>
      <vt:lpstr>PROPUESTAS</vt:lpstr>
      <vt:lpstr>GRACIAS POR SU ATENCIÓN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Liceo Compu-Market</dc:creator>
  <cp:lastModifiedBy>Usuario de Windows</cp:lastModifiedBy>
  <cp:revision>19</cp:revision>
  <dcterms:created xsi:type="dcterms:W3CDTF">2019-08-15T18:05:01Z</dcterms:created>
  <dcterms:modified xsi:type="dcterms:W3CDTF">2019-08-18T05:10:10Z</dcterms:modified>
</cp:coreProperties>
</file>